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15"/>
  </p:notesMasterIdLst>
  <p:handoutMasterIdLst>
    <p:handoutMasterId r:id="rId16"/>
  </p:handoutMasterIdLst>
  <p:sldIdLst>
    <p:sldId id="415" r:id="rId6"/>
    <p:sldId id="412" r:id="rId7"/>
    <p:sldId id="416" r:id="rId8"/>
    <p:sldId id="413" r:id="rId9"/>
    <p:sldId id="414" r:id="rId10"/>
    <p:sldId id="417" r:id="rId11"/>
    <p:sldId id="418" r:id="rId12"/>
    <p:sldId id="419" r:id="rId13"/>
    <p:sldId id="403" r:id="rId14"/>
  </p:sldIdLst>
  <p:sldSz cx="9144000" cy="6858000" type="screen4x3"/>
  <p:notesSz cx="6805613" cy="9939338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6"/>
    <a:srgbClr val="008AD9"/>
    <a:srgbClr val="F28902"/>
    <a:srgbClr val="EC6B10"/>
    <a:srgbClr val="505154"/>
    <a:srgbClr val="002760"/>
    <a:srgbClr val="FEC000"/>
    <a:srgbClr val="0088C1"/>
    <a:srgbClr val="00447C"/>
    <a:srgbClr val="7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1" autoAdjust="0"/>
    <p:restoredTop sz="97303" autoAdjust="0"/>
  </p:normalViewPr>
  <p:slideViewPr>
    <p:cSldViewPr>
      <p:cViewPr>
        <p:scale>
          <a:sx n="60" d="100"/>
          <a:sy n="60" d="100"/>
        </p:scale>
        <p:origin x="-1632" y="-34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2148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7273E8-1491-424B-BF2C-A64F1F2A201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68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25FA0EA-9E41-4DC3-9C0C-91E2666E15C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93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A0EA-9E41-4DC3-9C0C-91E2666E15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A0EA-9E41-4DC3-9C0C-91E2666E15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A0EA-9E41-4DC3-9C0C-91E2666E15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9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73BD4-8D46-453E-8206-08F85D9BB8D3}" type="slidenum">
              <a:rPr lang="en-US"/>
              <a:pPr/>
              <a:t>9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layout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663253"/>
            <a:ext cx="9144000" cy="2194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8596" y="1535082"/>
            <a:ext cx="3960000" cy="2160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760"/>
                </a:solidFill>
              </a:defRPr>
            </a:lvl1pPr>
            <a:lvl2pPr>
              <a:defRPr sz="1800">
                <a:solidFill>
                  <a:srgbClr val="002760"/>
                </a:solidFill>
              </a:defRPr>
            </a:lvl2pPr>
            <a:lvl3pPr>
              <a:defRPr sz="16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52" y="6389688"/>
            <a:ext cx="650905" cy="25402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05154"/>
                </a:solidFill>
                <a:latin typeface="+mn-lt"/>
                <a:cs typeface="Arial" pitchFamily="34" charset="0"/>
              </a:defRPr>
            </a:lvl1pPr>
          </a:lstStyle>
          <a:p>
            <a:fld id="{C9F9DAB7-CA45-4250-8FF6-E4E33C36A72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86808" cy="42862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A6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28596" y="785794"/>
            <a:ext cx="8286808" cy="35719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505154"/>
                </a:solidFill>
                <a:latin typeface="+mj-lt"/>
              </a:defRPr>
            </a:lvl1pPr>
            <a:lvl2pPr>
              <a:defRPr sz="1600">
                <a:solidFill>
                  <a:srgbClr val="002760"/>
                </a:solidFill>
              </a:defRPr>
            </a:lvl2pPr>
            <a:lvl3pPr>
              <a:defRPr sz="14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Subtítulo</a:t>
            </a:r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755404" y="1571612"/>
            <a:ext cx="3960000" cy="2160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760"/>
                </a:solidFill>
              </a:defRPr>
            </a:lvl1pPr>
            <a:lvl2pPr>
              <a:defRPr sz="1800">
                <a:solidFill>
                  <a:srgbClr val="002760"/>
                </a:solidFill>
              </a:defRPr>
            </a:lvl2pPr>
            <a:lvl3pPr>
              <a:defRPr sz="16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28596" y="3947114"/>
            <a:ext cx="3960000" cy="2160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760"/>
                </a:solidFill>
              </a:defRPr>
            </a:lvl1pPr>
            <a:lvl2pPr>
              <a:defRPr sz="1800">
                <a:solidFill>
                  <a:srgbClr val="002760"/>
                </a:solidFill>
              </a:defRPr>
            </a:lvl2pPr>
            <a:lvl3pPr>
              <a:defRPr sz="16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4755404" y="3983644"/>
            <a:ext cx="3960000" cy="2160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760"/>
                </a:solidFill>
              </a:defRPr>
            </a:lvl1pPr>
            <a:lvl2pPr>
              <a:defRPr sz="1800">
                <a:solidFill>
                  <a:srgbClr val="002760"/>
                </a:solidFill>
              </a:defRPr>
            </a:lvl2pPr>
            <a:lvl3pPr>
              <a:defRPr sz="16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2" name="Conector reto 11"/>
          <p:cNvCxnSpPr/>
          <p:nvPr userDrawn="1"/>
        </p:nvCxnSpPr>
        <p:spPr>
          <a:xfrm>
            <a:off x="428596" y="714356"/>
            <a:ext cx="8286808" cy="1588"/>
          </a:xfrm>
          <a:prstGeom prst="line">
            <a:avLst/>
          </a:prstGeom>
          <a:ln w="6350">
            <a:solidFill>
              <a:srgbClr val="5051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PA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1290" y="6215082"/>
            <a:ext cx="936000" cy="5568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BE23BB-D0FD-4344-BB31-8FB0B1CBE32D}" type="datetime1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F9AA4E-2A6F-442E-B29E-33428D943B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-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/>
          <p:cNvSpPr>
            <a:spLocks noChangeArrowheads="1"/>
          </p:cNvSpPr>
          <p:nvPr userDrawn="1"/>
        </p:nvSpPr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0053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57158" y="6000768"/>
            <a:ext cx="8286808" cy="428628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solidFill>
                  <a:schemeClr val="bg1"/>
                </a:solidFill>
                <a:latin typeface="Calibri (Corpo)"/>
              </a:defRPr>
            </a:lvl1pPr>
          </a:lstStyle>
          <a:p>
            <a:r>
              <a:rPr lang="pt-BR" dirty="0" smtClean="0"/>
              <a:t>site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8596" y="1463644"/>
            <a:ext cx="8286808" cy="4680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760"/>
                </a:solidFill>
              </a:defRPr>
            </a:lvl1pPr>
            <a:lvl2pPr>
              <a:defRPr sz="1800">
                <a:solidFill>
                  <a:srgbClr val="002760"/>
                </a:solidFill>
              </a:defRPr>
            </a:lvl2pPr>
            <a:lvl3pPr>
              <a:defRPr sz="16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52" y="6389688"/>
            <a:ext cx="650905" cy="25402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05154"/>
                </a:solidFill>
                <a:latin typeface="+mn-lt"/>
                <a:cs typeface="Arial" pitchFamily="34" charset="0"/>
              </a:defRPr>
            </a:lvl1pPr>
          </a:lstStyle>
          <a:p>
            <a:fld id="{C9F9DAB7-CA45-4250-8FF6-E4E33C36A72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86808" cy="42862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A6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28596" y="785794"/>
            <a:ext cx="8286808" cy="35719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505154"/>
                </a:solidFill>
                <a:latin typeface="+mj-lt"/>
              </a:defRPr>
            </a:lvl1pPr>
            <a:lvl2pPr>
              <a:defRPr sz="1600">
                <a:solidFill>
                  <a:srgbClr val="002760"/>
                </a:solidFill>
              </a:defRPr>
            </a:lvl2pPr>
            <a:lvl3pPr>
              <a:defRPr sz="14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Subtítulo</a:t>
            </a:r>
            <a:endParaRPr lang="en-US" dirty="0" smtClean="0"/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428596" y="714356"/>
            <a:ext cx="8286808" cy="1588"/>
          </a:xfrm>
          <a:prstGeom prst="line">
            <a:avLst/>
          </a:prstGeom>
          <a:ln w="6350">
            <a:solidFill>
              <a:srgbClr val="5051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PA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1290" y="6215082"/>
            <a:ext cx="936000" cy="5568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8596" y="1463644"/>
            <a:ext cx="3960000" cy="4680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760"/>
                </a:solidFill>
              </a:defRPr>
            </a:lvl1pPr>
            <a:lvl2pPr>
              <a:defRPr sz="1800">
                <a:solidFill>
                  <a:srgbClr val="002760"/>
                </a:solidFill>
              </a:defRPr>
            </a:lvl2pPr>
            <a:lvl3pPr>
              <a:defRPr sz="16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5404" y="1463644"/>
            <a:ext cx="3960000" cy="4680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760"/>
                </a:solidFill>
              </a:defRPr>
            </a:lvl1pPr>
            <a:lvl2pPr>
              <a:defRPr sz="1800">
                <a:solidFill>
                  <a:srgbClr val="002760"/>
                </a:solidFill>
              </a:defRPr>
            </a:lvl2pPr>
            <a:lvl3pPr>
              <a:defRPr sz="1600">
                <a:solidFill>
                  <a:srgbClr val="002760"/>
                </a:solidFill>
              </a:defRPr>
            </a:lvl3pPr>
            <a:lvl4pPr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52" y="6389688"/>
            <a:ext cx="650905" cy="25402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05154"/>
                </a:solidFill>
                <a:latin typeface="+mn-lt"/>
                <a:cs typeface="Arial" pitchFamily="34" charset="0"/>
              </a:defRPr>
            </a:lvl1pPr>
          </a:lstStyle>
          <a:p>
            <a:fld id="{C9F9DAB7-CA45-4250-8FF6-E4E33C36A72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86808" cy="42862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A6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28596" y="785794"/>
            <a:ext cx="8286808" cy="35719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505154"/>
                </a:solidFill>
                <a:latin typeface="+mj-lt"/>
              </a:defRPr>
            </a:lvl1pPr>
            <a:lvl2pPr>
              <a:defRPr sz="1600">
                <a:solidFill>
                  <a:srgbClr val="002760"/>
                </a:solidFill>
              </a:defRPr>
            </a:lvl2pPr>
            <a:lvl3pPr>
              <a:defRPr sz="14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Subtítulo</a:t>
            </a:r>
            <a:endParaRPr lang="en-US" dirty="0" smtClean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428596" y="714356"/>
            <a:ext cx="8286808" cy="1588"/>
          </a:xfrm>
          <a:prstGeom prst="line">
            <a:avLst/>
          </a:prstGeom>
          <a:ln w="6350">
            <a:solidFill>
              <a:srgbClr val="5051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A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1290" y="6215082"/>
            <a:ext cx="936000" cy="5568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8596" y="1463644"/>
            <a:ext cx="2160000" cy="4680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760"/>
                </a:solidFill>
              </a:defRPr>
            </a:lvl1pPr>
            <a:lvl2pPr>
              <a:defRPr sz="1800">
                <a:solidFill>
                  <a:srgbClr val="002760"/>
                </a:solidFill>
              </a:defRPr>
            </a:lvl2pPr>
            <a:lvl3pPr>
              <a:defRPr sz="16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955404" y="1463644"/>
            <a:ext cx="5760000" cy="4680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760"/>
                </a:solidFill>
              </a:defRPr>
            </a:lvl1pPr>
            <a:lvl2pPr>
              <a:defRPr sz="1800">
                <a:solidFill>
                  <a:srgbClr val="002760"/>
                </a:solidFill>
              </a:defRPr>
            </a:lvl2pPr>
            <a:lvl3pPr>
              <a:defRPr sz="1600">
                <a:solidFill>
                  <a:srgbClr val="002760"/>
                </a:solidFill>
              </a:defRPr>
            </a:lvl3pPr>
            <a:lvl4pPr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52" y="6389688"/>
            <a:ext cx="650905" cy="25402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05154"/>
                </a:solidFill>
                <a:latin typeface="+mn-lt"/>
                <a:cs typeface="Arial" pitchFamily="34" charset="0"/>
              </a:defRPr>
            </a:lvl1pPr>
          </a:lstStyle>
          <a:p>
            <a:fld id="{C9F9DAB7-CA45-4250-8FF6-E4E33C36A72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86808" cy="42862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A6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28596" y="785794"/>
            <a:ext cx="8286808" cy="35719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505154"/>
                </a:solidFill>
                <a:latin typeface="+mj-lt"/>
              </a:defRPr>
            </a:lvl1pPr>
            <a:lvl2pPr>
              <a:defRPr sz="1600">
                <a:solidFill>
                  <a:srgbClr val="002760"/>
                </a:solidFill>
              </a:defRPr>
            </a:lvl2pPr>
            <a:lvl3pPr>
              <a:defRPr sz="14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Subtítulo</a:t>
            </a:r>
            <a:endParaRPr lang="en-US" dirty="0" smtClean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428596" y="714356"/>
            <a:ext cx="8286808" cy="1588"/>
          </a:xfrm>
          <a:prstGeom prst="line">
            <a:avLst/>
          </a:prstGeom>
          <a:ln w="6350">
            <a:solidFill>
              <a:srgbClr val="5051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A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1290" y="6215082"/>
            <a:ext cx="936000" cy="5568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8596" y="1463644"/>
            <a:ext cx="5760000" cy="4680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760"/>
                </a:solidFill>
              </a:defRPr>
            </a:lvl1pPr>
            <a:lvl2pPr>
              <a:defRPr sz="1800">
                <a:solidFill>
                  <a:srgbClr val="002760"/>
                </a:solidFill>
              </a:defRPr>
            </a:lvl2pPr>
            <a:lvl3pPr>
              <a:defRPr sz="16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55404" y="1463644"/>
            <a:ext cx="2160000" cy="4680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760"/>
                </a:solidFill>
              </a:defRPr>
            </a:lvl1pPr>
            <a:lvl2pPr>
              <a:defRPr sz="1800">
                <a:solidFill>
                  <a:srgbClr val="002760"/>
                </a:solidFill>
              </a:defRPr>
            </a:lvl2pPr>
            <a:lvl3pPr>
              <a:defRPr sz="1600">
                <a:solidFill>
                  <a:srgbClr val="002760"/>
                </a:solidFill>
              </a:defRPr>
            </a:lvl3pPr>
            <a:lvl4pPr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52" y="6389688"/>
            <a:ext cx="650905" cy="25402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05154"/>
                </a:solidFill>
                <a:latin typeface="+mn-lt"/>
                <a:cs typeface="Arial" pitchFamily="34" charset="0"/>
              </a:defRPr>
            </a:lvl1pPr>
          </a:lstStyle>
          <a:p>
            <a:fld id="{C9F9DAB7-CA45-4250-8FF6-E4E33C36A72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86808" cy="42862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A6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28596" y="785794"/>
            <a:ext cx="8286808" cy="35719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505154"/>
                </a:solidFill>
                <a:latin typeface="+mj-lt"/>
              </a:defRPr>
            </a:lvl1pPr>
            <a:lvl2pPr>
              <a:defRPr sz="1600">
                <a:solidFill>
                  <a:srgbClr val="002760"/>
                </a:solidFill>
              </a:defRPr>
            </a:lvl2pPr>
            <a:lvl3pPr>
              <a:defRPr sz="14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Subtítulo</a:t>
            </a:r>
            <a:endParaRPr lang="en-US" dirty="0" smtClean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428596" y="714356"/>
            <a:ext cx="8286808" cy="1588"/>
          </a:xfrm>
          <a:prstGeom prst="line">
            <a:avLst/>
          </a:prstGeom>
          <a:ln w="6350">
            <a:solidFill>
              <a:srgbClr val="5051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A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1290" y="6215082"/>
            <a:ext cx="936000" cy="5568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8596" y="1446784"/>
            <a:ext cx="8286808" cy="2160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760"/>
                </a:solidFill>
              </a:defRPr>
            </a:lvl1pPr>
            <a:lvl2pPr>
              <a:defRPr sz="1800">
                <a:solidFill>
                  <a:srgbClr val="002760"/>
                </a:solidFill>
              </a:defRPr>
            </a:lvl2pPr>
            <a:lvl3pPr>
              <a:defRPr sz="16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596" y="3912206"/>
            <a:ext cx="8286808" cy="2160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760"/>
                </a:solidFill>
              </a:defRPr>
            </a:lvl1pPr>
            <a:lvl2pPr>
              <a:defRPr sz="1800">
                <a:solidFill>
                  <a:srgbClr val="002760"/>
                </a:solidFill>
              </a:defRPr>
            </a:lvl2pPr>
            <a:lvl3pPr>
              <a:defRPr sz="1600">
                <a:solidFill>
                  <a:srgbClr val="002760"/>
                </a:solidFill>
              </a:defRPr>
            </a:lvl3pPr>
            <a:lvl4pPr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52" y="6389688"/>
            <a:ext cx="650905" cy="25402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05154"/>
                </a:solidFill>
                <a:latin typeface="+mn-lt"/>
                <a:cs typeface="Arial" pitchFamily="34" charset="0"/>
              </a:defRPr>
            </a:lvl1pPr>
          </a:lstStyle>
          <a:p>
            <a:fld id="{C9F9DAB7-CA45-4250-8FF6-E4E33C36A72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86808" cy="42862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A6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28596" y="785794"/>
            <a:ext cx="8286808" cy="35719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505154"/>
                </a:solidFill>
                <a:latin typeface="+mj-lt"/>
              </a:defRPr>
            </a:lvl1pPr>
            <a:lvl2pPr>
              <a:defRPr sz="1600">
                <a:solidFill>
                  <a:srgbClr val="002760"/>
                </a:solidFill>
              </a:defRPr>
            </a:lvl2pPr>
            <a:lvl3pPr>
              <a:defRPr sz="14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Subtítulo</a:t>
            </a:r>
            <a:endParaRPr lang="en-US" dirty="0" smtClean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428596" y="714356"/>
            <a:ext cx="8286808" cy="1588"/>
          </a:xfrm>
          <a:prstGeom prst="line">
            <a:avLst/>
          </a:prstGeom>
          <a:ln w="6350">
            <a:solidFill>
              <a:srgbClr val="5051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A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1290" y="6215082"/>
            <a:ext cx="936000" cy="5568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8596" y="1460272"/>
            <a:ext cx="8286808" cy="4320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760"/>
                </a:solidFill>
              </a:defRPr>
            </a:lvl1pPr>
            <a:lvl2pPr>
              <a:defRPr sz="1800">
                <a:solidFill>
                  <a:srgbClr val="002760"/>
                </a:solidFill>
              </a:defRPr>
            </a:lvl2pPr>
            <a:lvl3pPr>
              <a:defRPr sz="16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596" y="5857892"/>
            <a:ext cx="8286808" cy="289124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002760"/>
                </a:solidFill>
              </a:defRPr>
            </a:lvl1pPr>
            <a:lvl2pPr>
              <a:defRPr sz="1600">
                <a:solidFill>
                  <a:srgbClr val="002760"/>
                </a:solidFill>
              </a:defRPr>
            </a:lvl2pPr>
            <a:lvl3pPr>
              <a:defRPr sz="1400">
                <a:solidFill>
                  <a:srgbClr val="002760"/>
                </a:solidFill>
              </a:defRPr>
            </a:lvl3pPr>
            <a:lvl4pPr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52" y="6389688"/>
            <a:ext cx="650905" cy="25402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05154"/>
                </a:solidFill>
                <a:latin typeface="+mn-lt"/>
                <a:cs typeface="Arial" pitchFamily="34" charset="0"/>
              </a:defRPr>
            </a:lvl1pPr>
          </a:lstStyle>
          <a:p>
            <a:fld id="{C9F9DAB7-CA45-4250-8FF6-E4E33C36A72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86808" cy="42862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A6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28596" y="785794"/>
            <a:ext cx="8286808" cy="35719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505154"/>
                </a:solidFill>
                <a:latin typeface="+mj-lt"/>
              </a:defRPr>
            </a:lvl1pPr>
            <a:lvl2pPr>
              <a:defRPr sz="1600">
                <a:solidFill>
                  <a:srgbClr val="002760"/>
                </a:solidFill>
              </a:defRPr>
            </a:lvl2pPr>
            <a:lvl3pPr>
              <a:defRPr sz="14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Subtítulo</a:t>
            </a:r>
            <a:endParaRPr lang="en-US" dirty="0" smtClean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428596" y="714356"/>
            <a:ext cx="8286808" cy="1588"/>
          </a:xfrm>
          <a:prstGeom prst="line">
            <a:avLst/>
          </a:prstGeom>
          <a:ln w="6350">
            <a:solidFill>
              <a:srgbClr val="5051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A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1290" y="6215082"/>
            <a:ext cx="936000" cy="5568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8596" y="1535082"/>
            <a:ext cx="3960000" cy="2160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760"/>
                </a:solidFill>
              </a:defRPr>
            </a:lvl1pPr>
            <a:lvl2pPr>
              <a:defRPr sz="1800">
                <a:solidFill>
                  <a:srgbClr val="002760"/>
                </a:solidFill>
              </a:defRPr>
            </a:lvl2pPr>
            <a:lvl3pPr>
              <a:defRPr sz="16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52" y="6389688"/>
            <a:ext cx="650905" cy="25402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05154"/>
                </a:solidFill>
                <a:latin typeface="+mn-lt"/>
                <a:cs typeface="Arial" pitchFamily="34" charset="0"/>
              </a:defRPr>
            </a:lvl1pPr>
          </a:lstStyle>
          <a:p>
            <a:fld id="{C9F9DAB7-CA45-4250-8FF6-E4E33C36A72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86808" cy="42862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A6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28596" y="785794"/>
            <a:ext cx="8286808" cy="35719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505154"/>
                </a:solidFill>
                <a:latin typeface="+mj-lt"/>
              </a:defRPr>
            </a:lvl1pPr>
            <a:lvl2pPr>
              <a:defRPr sz="1600">
                <a:solidFill>
                  <a:srgbClr val="002760"/>
                </a:solidFill>
              </a:defRPr>
            </a:lvl2pPr>
            <a:lvl3pPr>
              <a:defRPr sz="14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Subtítulo</a:t>
            </a:r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755404" y="1571612"/>
            <a:ext cx="3960000" cy="457203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760"/>
                </a:solidFill>
              </a:defRPr>
            </a:lvl1pPr>
            <a:lvl2pPr>
              <a:defRPr sz="1800">
                <a:solidFill>
                  <a:srgbClr val="002760"/>
                </a:solidFill>
              </a:defRPr>
            </a:lvl2pPr>
            <a:lvl3pPr>
              <a:defRPr sz="16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28596" y="3947114"/>
            <a:ext cx="3960000" cy="2160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760"/>
                </a:solidFill>
              </a:defRPr>
            </a:lvl1pPr>
            <a:lvl2pPr>
              <a:defRPr sz="1800">
                <a:solidFill>
                  <a:srgbClr val="002760"/>
                </a:solidFill>
              </a:defRPr>
            </a:lvl2pPr>
            <a:lvl3pPr>
              <a:defRPr sz="1600">
                <a:solidFill>
                  <a:srgbClr val="002760"/>
                </a:solidFill>
              </a:defRPr>
            </a:lvl3pPr>
            <a:lvl4pPr>
              <a:buNone/>
              <a:defRPr sz="1400">
                <a:solidFill>
                  <a:srgbClr val="002760"/>
                </a:solidFill>
              </a:defRPr>
            </a:lvl4pPr>
            <a:lvl5pPr>
              <a:defRPr sz="1400">
                <a:solidFill>
                  <a:srgbClr val="0027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2" name="Conector reto 11"/>
          <p:cNvCxnSpPr/>
          <p:nvPr userDrawn="1"/>
        </p:nvCxnSpPr>
        <p:spPr>
          <a:xfrm>
            <a:off x="428596" y="714356"/>
            <a:ext cx="8286808" cy="1588"/>
          </a:xfrm>
          <a:prstGeom prst="line">
            <a:avLst/>
          </a:prstGeom>
          <a:ln w="6350">
            <a:solidFill>
              <a:srgbClr val="5051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PA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1290" y="6215082"/>
            <a:ext cx="936000" cy="5568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 Narrow" pitchFamily="34" charset="0"/>
        </a:defRPr>
      </a:lvl9pPr>
    </p:titleStyle>
    <p:bodyStyle>
      <a:lvl1pPr marL="177800" indent="-177800" algn="l" defTabSz="885825" rtl="0" eaLnBrk="1" fontAlgn="base" hangingPunct="1">
        <a:spcBef>
          <a:spcPct val="0"/>
        </a:spcBef>
        <a:spcAft>
          <a:spcPct val="0"/>
        </a:spcAft>
        <a:buClr>
          <a:schemeClr val="bg2"/>
        </a:buClr>
        <a:buSzPct val="115000"/>
        <a:buFont typeface="Arial Unicode MS" pitchFamily="34" charset="-128"/>
        <a:buChar char="•"/>
        <a:defRPr sz="1600">
          <a:solidFill>
            <a:srgbClr val="0078AE"/>
          </a:solidFill>
          <a:latin typeface="+mn-lt"/>
          <a:ea typeface="+mn-ea"/>
          <a:cs typeface="+mn-cs"/>
        </a:defRPr>
      </a:lvl1pPr>
      <a:lvl2pPr marL="542925" indent="-190500" algn="l" defTabSz="885825" rtl="0" eaLnBrk="1" fontAlgn="base" hangingPunct="1">
        <a:spcBef>
          <a:spcPct val="0"/>
        </a:spcBef>
        <a:spcAft>
          <a:spcPct val="0"/>
        </a:spcAft>
        <a:buClr>
          <a:schemeClr val="bg2"/>
        </a:buClr>
        <a:buFont typeface="Arial Unicode MS" pitchFamily="34" charset="-128"/>
        <a:buChar char="ￚ"/>
        <a:defRPr sz="1600">
          <a:solidFill>
            <a:srgbClr val="0078AE"/>
          </a:solidFill>
          <a:latin typeface="+mn-lt"/>
        </a:defRPr>
      </a:lvl2pPr>
      <a:lvl3pPr marL="904875" indent="-190500" algn="l" defTabSz="885825" rtl="0" eaLnBrk="1" fontAlgn="base" hangingPunct="1">
        <a:spcBef>
          <a:spcPct val="0"/>
        </a:spcBef>
        <a:spcAft>
          <a:spcPct val="0"/>
        </a:spcAft>
        <a:buClr>
          <a:schemeClr val="bg2"/>
        </a:buClr>
        <a:buSzPct val="85000"/>
        <a:buFont typeface="Wingdings" pitchFamily="2" charset="2"/>
        <a:buChar char="§"/>
        <a:defRPr sz="1400">
          <a:solidFill>
            <a:srgbClr val="0078AE"/>
          </a:solidFill>
          <a:latin typeface="+mn-lt"/>
        </a:defRPr>
      </a:lvl3pPr>
      <a:lvl4pPr marL="1257300" indent="-180975" algn="l" defTabSz="885825" rtl="0" eaLnBrk="1" fontAlgn="base" hangingPunct="1">
        <a:spcBef>
          <a:spcPct val="0"/>
        </a:spcBef>
        <a:spcAft>
          <a:spcPct val="0"/>
        </a:spcAft>
        <a:buClr>
          <a:schemeClr val="bg2"/>
        </a:buClr>
        <a:buFont typeface="Arial Unicode MS" pitchFamily="34" charset="-128"/>
        <a:buChar char="ￚ"/>
        <a:defRPr sz="1400">
          <a:solidFill>
            <a:srgbClr val="0078AE"/>
          </a:solidFill>
          <a:latin typeface="+mn-lt"/>
        </a:defRPr>
      </a:lvl4pPr>
      <a:lvl5pPr marL="1619250" indent="-180975" algn="l" defTabSz="885825" rtl="0" eaLnBrk="1" fontAlgn="base" hangingPunct="1">
        <a:spcBef>
          <a:spcPct val="0"/>
        </a:spcBef>
        <a:spcAft>
          <a:spcPct val="0"/>
        </a:spcAft>
        <a:buClr>
          <a:schemeClr val="bg2"/>
        </a:buClr>
        <a:buSzPct val="115000"/>
        <a:buFont typeface="Arial Unicode MS" pitchFamily="34" charset="-128"/>
        <a:buChar char="•"/>
        <a:defRPr sz="1200">
          <a:solidFill>
            <a:srgbClr val="0078AE"/>
          </a:solidFill>
          <a:latin typeface="+mn-lt"/>
        </a:defRPr>
      </a:lvl5pPr>
      <a:lvl6pPr marL="2076450" indent="-180975" algn="l" defTabSz="885825" rtl="0" eaLnBrk="1" fontAlgn="base" hangingPunct="1">
        <a:spcBef>
          <a:spcPct val="0"/>
        </a:spcBef>
        <a:spcAft>
          <a:spcPct val="0"/>
        </a:spcAft>
        <a:buClr>
          <a:schemeClr val="bg2"/>
        </a:buClr>
        <a:buSzPct val="115000"/>
        <a:buFont typeface="Arial Unicode MS" pitchFamily="34" charset="-128"/>
        <a:buChar char="•"/>
        <a:defRPr sz="1200">
          <a:solidFill>
            <a:schemeClr val="tx1"/>
          </a:solidFill>
          <a:latin typeface="+mn-lt"/>
        </a:defRPr>
      </a:lvl6pPr>
      <a:lvl7pPr marL="2533650" indent="-180975" algn="l" defTabSz="885825" rtl="0" eaLnBrk="1" fontAlgn="base" hangingPunct="1">
        <a:spcBef>
          <a:spcPct val="0"/>
        </a:spcBef>
        <a:spcAft>
          <a:spcPct val="0"/>
        </a:spcAft>
        <a:buClr>
          <a:schemeClr val="bg2"/>
        </a:buClr>
        <a:buSzPct val="115000"/>
        <a:buFont typeface="Arial Unicode MS" pitchFamily="34" charset="-128"/>
        <a:buChar char="•"/>
        <a:defRPr sz="1200">
          <a:solidFill>
            <a:schemeClr val="tx1"/>
          </a:solidFill>
          <a:latin typeface="+mn-lt"/>
        </a:defRPr>
      </a:lvl7pPr>
      <a:lvl8pPr marL="2990850" indent="-180975" algn="l" defTabSz="885825" rtl="0" eaLnBrk="1" fontAlgn="base" hangingPunct="1">
        <a:spcBef>
          <a:spcPct val="0"/>
        </a:spcBef>
        <a:spcAft>
          <a:spcPct val="0"/>
        </a:spcAft>
        <a:buClr>
          <a:schemeClr val="bg2"/>
        </a:buClr>
        <a:buSzPct val="115000"/>
        <a:buFont typeface="Arial Unicode MS" pitchFamily="34" charset="-128"/>
        <a:buChar char="•"/>
        <a:defRPr sz="1200">
          <a:solidFill>
            <a:schemeClr val="tx1"/>
          </a:solidFill>
          <a:latin typeface="+mn-lt"/>
        </a:defRPr>
      </a:lvl8pPr>
      <a:lvl9pPr marL="3448050" indent="-180975" algn="l" defTabSz="885825" rtl="0" eaLnBrk="1" fontAlgn="base" hangingPunct="1">
        <a:spcBef>
          <a:spcPct val="0"/>
        </a:spcBef>
        <a:spcAft>
          <a:spcPct val="0"/>
        </a:spcAft>
        <a:buClr>
          <a:schemeClr val="bg2"/>
        </a:buClr>
        <a:buSzPct val="115000"/>
        <a:buFont typeface="Arial Unicode MS" pitchFamily="34" charset="-128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7" r:id="rId2"/>
    <p:sldLayoutId id="2147483658" r:id="rId3"/>
    <p:sldLayoutId id="2147483659" r:id="rId4"/>
    <p:sldLayoutId id="2147483660" r:id="rId5"/>
    <p:sldLayoutId id="2147483662" r:id="rId6"/>
    <p:sldLayoutId id="2147483663" r:id="rId7"/>
    <p:sldLayoutId id="2147483664" r:id="rId8"/>
    <p:sldLayoutId id="2147483668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suporteseguros@grupopan.com" TargetMode="External"/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3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8.xml"/><Relationship Id="rId7" Type="http://schemas.openxmlformats.org/officeDocument/2006/relationships/image" Target="../media/image3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204864"/>
            <a:ext cx="63367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53A6"/>
                </a:solidFill>
                <a:latin typeface="Calibri (Título)"/>
                <a:cs typeface="Arial" pitchFamily="34" charset="0"/>
              </a:rPr>
              <a:t>SEGURO: </a:t>
            </a:r>
          </a:p>
          <a:p>
            <a:r>
              <a:rPr lang="pt-BR" sz="2800" b="1" dirty="0" smtClean="0">
                <a:solidFill>
                  <a:srgbClr val="0053A6"/>
                </a:solidFill>
                <a:latin typeface="Calibri (Título)"/>
                <a:cs typeface="Arial" pitchFamily="34" charset="0"/>
              </a:rPr>
              <a:t>PAN CONSIGNADO PROTEGIDO</a:t>
            </a:r>
          </a:p>
          <a:p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(Título)"/>
                <a:cs typeface="Arial" pitchFamily="34" charset="0"/>
              </a:rPr>
              <a:t>Roteiro e sistema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7895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DAB7-CA45-4250-8FF6-E4E33C36A72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ítulo 4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86808" cy="428628"/>
          </a:xfrm>
        </p:spPr>
        <p:txBody>
          <a:bodyPr/>
          <a:lstStyle/>
          <a:p>
            <a:r>
              <a:rPr lang="pt-BR" dirty="0" smtClean="0"/>
              <a:t>Proposta Consignado: Seguro – Pop Up</a:t>
            </a:r>
            <a:endParaRPr lang="pt-BR" dirty="0"/>
          </a:p>
        </p:txBody>
      </p:sp>
      <p:pic>
        <p:nvPicPr>
          <p:cNvPr id="9" name="Imagem 8"/>
          <p:cNvPicPr/>
          <p:nvPr/>
        </p:nvPicPr>
        <p:blipFill>
          <a:blip r:embed="rId6" cstate="print"/>
          <a:srcRect l="13171" t="17314" r="20639" b="22896"/>
          <a:stretch>
            <a:fillRect/>
          </a:stretch>
        </p:blipFill>
        <p:spPr bwMode="auto">
          <a:xfrm>
            <a:off x="1763688" y="836712"/>
            <a:ext cx="727280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6444208" y="5445224"/>
            <a:ext cx="2376264" cy="2160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35496" y="2228671"/>
            <a:ext cx="190971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Century Gothic" pitchFamily="34" charset="0"/>
              </a:rPr>
              <a:t>No momento em que a tabela é selecionada o valor liberado do cliente já estará calculado com a opção SEGURO.</a:t>
            </a:r>
            <a:endParaRPr lang="pt-BR" sz="1200" b="1" dirty="0"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>
            <a:stCxn id="15" idx="2"/>
          </p:cNvCxnSpPr>
          <p:nvPr/>
        </p:nvCxnSpPr>
        <p:spPr>
          <a:xfrm>
            <a:off x="990353" y="3429000"/>
            <a:ext cx="991047" cy="5102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8244408" y="4077072"/>
            <a:ext cx="576064" cy="144016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372200" y="4077072"/>
            <a:ext cx="2448272" cy="1440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308793" y="4041358"/>
            <a:ext cx="5116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pt-B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.370,57</a:t>
            </a:r>
            <a:endParaRPr lang="pt-BR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298160" y="5692725"/>
            <a:ext cx="511679" cy="89095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8298160" y="5629349"/>
            <a:ext cx="5116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pt-B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.370,57</a:t>
            </a:r>
            <a:endParaRPr lang="pt-BR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801055" y="3939294"/>
            <a:ext cx="523695" cy="144016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5860521" y="3914213"/>
            <a:ext cx="5116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pt-B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.370,57</a:t>
            </a:r>
            <a:endParaRPr lang="pt-BR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DAB7-CA45-4250-8FF6-E4E33C36A72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ítulo 4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86808" cy="428628"/>
          </a:xfrm>
        </p:spPr>
        <p:txBody>
          <a:bodyPr/>
          <a:lstStyle/>
          <a:p>
            <a:r>
              <a:rPr lang="pt-BR" dirty="0" smtClean="0"/>
              <a:t>Proposta Consignado: Seguro – Pop Up</a:t>
            </a:r>
            <a:endParaRPr lang="pt-BR" dirty="0"/>
          </a:p>
        </p:txBody>
      </p:sp>
      <p:pic>
        <p:nvPicPr>
          <p:cNvPr id="9" name="Imagem 8"/>
          <p:cNvPicPr/>
          <p:nvPr/>
        </p:nvPicPr>
        <p:blipFill>
          <a:blip r:embed="rId2" cstate="print"/>
          <a:srcRect l="13171" t="17314" r="20639" b="22896"/>
          <a:stretch>
            <a:fillRect/>
          </a:stretch>
        </p:blipFill>
        <p:spPr bwMode="auto">
          <a:xfrm>
            <a:off x="1763688" y="836712"/>
            <a:ext cx="727280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6444208" y="5445224"/>
            <a:ext cx="2376264" cy="2160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444208" y="5805264"/>
            <a:ext cx="1800200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372200" y="4077072"/>
            <a:ext cx="2448272" cy="1440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699792" y="5805264"/>
            <a:ext cx="27723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Century Gothic" pitchFamily="34" charset="0"/>
              </a:rPr>
              <a:t>Para a venda SEM seguro será necessário</a:t>
            </a:r>
            <a:r>
              <a:rPr lang="pt-BR" sz="1200" b="1" i="1" dirty="0" smtClean="0">
                <a:latin typeface="Century Gothic" pitchFamily="34" charset="0"/>
              </a:rPr>
              <a:t> </a:t>
            </a:r>
            <a:r>
              <a:rPr lang="pt-BR" sz="1200" b="1" i="1" dirty="0" err="1" smtClean="0">
                <a:latin typeface="Century Gothic" pitchFamily="34" charset="0"/>
              </a:rPr>
              <a:t>desflegar</a:t>
            </a:r>
            <a:r>
              <a:rPr lang="pt-BR" sz="1200" b="1" i="1" dirty="0" smtClean="0">
                <a:latin typeface="Century Gothic" pitchFamily="34" charset="0"/>
              </a:rPr>
              <a:t> </a:t>
            </a:r>
            <a:r>
              <a:rPr lang="pt-BR" sz="1200" b="1" dirty="0" smtClean="0">
                <a:latin typeface="Century Gothic" pitchFamily="34" charset="0"/>
              </a:rPr>
              <a:t>a despesa de </a:t>
            </a:r>
            <a:r>
              <a:rPr lang="pt-BR" sz="1200" b="1" dirty="0">
                <a:latin typeface="Century Gothic" pitchFamily="34" charset="0"/>
              </a:rPr>
              <a:t>s</a:t>
            </a:r>
            <a:r>
              <a:rPr lang="pt-BR" sz="1200" b="1" dirty="0" smtClean="0">
                <a:latin typeface="Century Gothic" pitchFamily="34" charset="0"/>
              </a:rPr>
              <a:t>eguro e recalcular a proposta</a:t>
            </a:r>
            <a:endParaRPr lang="pt-BR" sz="1200" b="1" dirty="0"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5455600" y="5661248"/>
            <a:ext cx="916600" cy="3395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6548115" y="5528999"/>
            <a:ext cx="72008" cy="72008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5455600" y="5949280"/>
            <a:ext cx="916600" cy="6299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4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DAB7-CA45-4250-8FF6-E4E33C36A72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Proposta Consignado: Seguro – Pop Up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 l="11190" t="13736" r="20820" b="3545"/>
          <a:stretch>
            <a:fillRect/>
          </a:stretch>
        </p:blipFill>
        <p:spPr bwMode="auto">
          <a:xfrm>
            <a:off x="1763688" y="836712"/>
            <a:ext cx="59766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23528" y="1124744"/>
            <a:ext cx="48245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Century Gothic" pitchFamily="34" charset="0"/>
              </a:rPr>
              <a:t>No momento em que o botão </a:t>
            </a:r>
            <a:r>
              <a:rPr lang="pt-BR" sz="1400" b="1" i="1" dirty="0" smtClean="0">
                <a:latin typeface="Century Gothic" pitchFamily="34" charset="0"/>
              </a:rPr>
              <a:t>Gravar </a:t>
            </a:r>
            <a:r>
              <a:rPr lang="pt-BR" sz="1400" b="1" dirty="0" smtClean="0">
                <a:latin typeface="Century Gothic" pitchFamily="34" charset="0"/>
              </a:rPr>
              <a:t>for selecionado o sistema exibe a mensagem de confirmação abaixo.</a:t>
            </a:r>
          </a:p>
        </p:txBody>
      </p:sp>
      <p:pic>
        <p:nvPicPr>
          <p:cNvPr id="10" name="Imagem 9"/>
          <p:cNvPicPr/>
          <p:nvPr/>
        </p:nvPicPr>
        <p:blipFill>
          <a:blip r:embed="rId3" cstate="print"/>
          <a:srcRect l="18113" t="5769" r="27157" b="60415"/>
          <a:stretch>
            <a:fillRect/>
          </a:stretch>
        </p:blipFill>
        <p:spPr bwMode="auto">
          <a:xfrm>
            <a:off x="1259632" y="4293096"/>
            <a:ext cx="33123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179512" y="3933056"/>
            <a:ext cx="48245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Century Gothic" pitchFamily="34" charset="0"/>
              </a:rPr>
              <a:t>Caso a opção </a:t>
            </a:r>
            <a:r>
              <a:rPr lang="pt-BR" sz="1400" b="1" i="1" dirty="0" smtClean="0">
                <a:latin typeface="Century Gothic" pitchFamily="34" charset="0"/>
              </a:rPr>
              <a:t>Sim</a:t>
            </a:r>
            <a:r>
              <a:rPr lang="pt-BR" sz="1400" b="1" dirty="0" smtClean="0">
                <a:latin typeface="Century Gothic" pitchFamily="34" charset="0"/>
              </a:rPr>
              <a:t> for selecionada a proposta é gravada.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868144" y="3986480"/>
            <a:ext cx="295232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Century Gothic" pitchFamily="34" charset="0"/>
              </a:rPr>
              <a:t>Caso a opção </a:t>
            </a:r>
            <a:r>
              <a:rPr lang="pt-BR" sz="1400" b="1" i="1" dirty="0" smtClean="0">
                <a:latin typeface="Century Gothic" pitchFamily="34" charset="0"/>
              </a:rPr>
              <a:t>Não</a:t>
            </a:r>
            <a:r>
              <a:rPr lang="pt-BR" sz="1400" b="1" dirty="0" smtClean="0">
                <a:latin typeface="Century Gothic" pitchFamily="34" charset="0"/>
              </a:rPr>
              <a:t> for selecionada a proposta retorna para a tela de digitação.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DAB7-CA45-4250-8FF6-E4E33C36A72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ítulo 4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86808" cy="428628"/>
          </a:xfrm>
        </p:spPr>
        <p:txBody>
          <a:bodyPr/>
          <a:lstStyle/>
          <a:p>
            <a:r>
              <a:rPr lang="pt-BR" dirty="0" smtClean="0"/>
              <a:t>Proposta Consignado: Seguro – Pop Up</a:t>
            </a:r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rcRect l="14596" t="16071" r="21970" b="5468"/>
          <a:stretch>
            <a:fillRect/>
          </a:stretch>
        </p:blipFill>
        <p:spPr bwMode="auto">
          <a:xfrm>
            <a:off x="1619672" y="764704"/>
            <a:ext cx="576064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323528" y="1124744"/>
            <a:ext cx="48245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Century Gothic" pitchFamily="34" charset="0"/>
              </a:rPr>
              <a:t>No momento em que o botão </a:t>
            </a:r>
            <a:r>
              <a:rPr lang="pt-BR" sz="1400" b="1" i="1" dirty="0" smtClean="0">
                <a:latin typeface="Century Gothic" pitchFamily="34" charset="0"/>
              </a:rPr>
              <a:t>Gravar </a:t>
            </a:r>
            <a:r>
              <a:rPr lang="pt-BR" sz="1400" b="1" dirty="0" smtClean="0">
                <a:latin typeface="Century Gothic" pitchFamily="34" charset="0"/>
              </a:rPr>
              <a:t>for selecionado o sistema exibe a mensagem de alerta abaixo.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51520" y="4365104"/>
            <a:ext cx="43204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Century Gothic" pitchFamily="34" charset="0"/>
              </a:rPr>
              <a:t>Ao selecionar </a:t>
            </a:r>
            <a:r>
              <a:rPr lang="pt-BR" sz="1400" b="1" i="1" dirty="0" smtClean="0">
                <a:latin typeface="Century Gothic" pitchFamily="34" charset="0"/>
              </a:rPr>
              <a:t>Confirmar </a:t>
            </a:r>
            <a:r>
              <a:rPr lang="pt-BR" sz="1400" b="1" dirty="0" smtClean="0">
                <a:latin typeface="Century Gothic" pitchFamily="34" charset="0"/>
              </a:rPr>
              <a:t>a proposta é gravada.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93226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pt-BR" sz="1400">
              <a:latin typeface="Calibri"/>
              <a:sym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908720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• </a:t>
            </a:r>
            <a:r>
              <a:rPr lang="pt-BR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Produto</a:t>
            </a:r>
            <a:r>
              <a:rPr lang="pt-BR" sz="1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pt-BR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Seguro de </a:t>
            </a: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Vida -&gt; </a:t>
            </a:r>
            <a:r>
              <a:rPr lang="pt-BR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Liquidação do </a:t>
            </a: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empréstimo até o valor do capital coberto e caso </a:t>
            </a:r>
            <a:r>
              <a:rPr lang="pt-BR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haja saldo remanescente após quitação da dívida, a indenização será paga à família.</a:t>
            </a:r>
            <a:endParaRPr lang="pt-BR" sz="1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Não possui carência. O seguro estará vigente após averbação do contrato e liberação do valor;</a:t>
            </a:r>
            <a:endParaRPr lang="pt-BR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400" b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Necessário preenchimento </a:t>
            </a:r>
            <a:r>
              <a:rPr lang="pt-BR" sz="1400" b="1" u="sng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 proposta de adesão;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Sem </a:t>
            </a:r>
            <a:r>
              <a:rPr lang="pt-BR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declaração de </a:t>
            </a: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saúde;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Em até 30 dias o cliente recebe o certificado;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pt-BR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• </a:t>
            </a:r>
            <a:r>
              <a:rPr lang="pt-BR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Público-Alvo: </a:t>
            </a:r>
            <a:r>
              <a:rPr lang="pt-BR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Servidores </a:t>
            </a: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Públicos dos convênios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Governos: RJ, MG, MA, PB, AP, GO, AM, RR, MT, AC, SC, RO, TO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Prefeituras: Rio de Janeiro, Belo Horizonte, Goiânia, Teresina, São Luis, Boa Vista, Macapá, Feira de Santana, Castanhal, Piracicaba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• </a:t>
            </a:r>
            <a:r>
              <a:rPr lang="pt-BR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Coberturas: </a:t>
            </a:r>
            <a:r>
              <a:rPr lang="pt-BR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Morte Qualquer </a:t>
            </a: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Causa e Invalidez Permanente Total por Acidente;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• </a:t>
            </a:r>
            <a:r>
              <a:rPr lang="pt-BR" sz="1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Limite de Contratação: </a:t>
            </a:r>
            <a:r>
              <a:rPr lang="pt-BR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18 a 80 </a:t>
            </a: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anos (idade fim);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• </a:t>
            </a:r>
            <a:r>
              <a:rPr lang="pt-BR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Capital Segurado: </a:t>
            </a: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R$ 5.000,00;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• </a:t>
            </a:r>
            <a:r>
              <a:rPr lang="pt-BR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Vigência: </a:t>
            </a:r>
            <a:r>
              <a:rPr lang="pt-BR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Prazo original do contrato </a:t>
            </a: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com cobertura de até 58 meses;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1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Para informações de remuneração: </a:t>
            </a:r>
            <a:r>
              <a:rPr lang="pt-BR" sz="1400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8"/>
              </a:rPr>
              <a:t>suporteseguros@grupopan.com</a:t>
            </a:r>
            <a:endParaRPr lang="pt-BR" sz="1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ítulo 4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86808" cy="428628"/>
          </a:xfrm>
        </p:spPr>
        <p:txBody>
          <a:bodyPr/>
          <a:lstStyle/>
          <a:p>
            <a:r>
              <a:rPr lang="pt-BR" dirty="0" smtClean="0"/>
              <a:t>Produto: Pan Consignado Protegido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70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47642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pt-BR" sz="1400">
              <a:latin typeface="Calibri"/>
              <a:sym typeface="Calibri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10" y="1512168"/>
            <a:ext cx="3322367" cy="4725144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"/>
          <a:stretch/>
        </p:blipFill>
        <p:spPr bwMode="auto">
          <a:xfrm>
            <a:off x="4558286" y="1512167"/>
            <a:ext cx="3319209" cy="4702739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e 1"/>
          <p:cNvSpPr/>
          <p:nvPr/>
        </p:nvSpPr>
        <p:spPr>
          <a:xfrm>
            <a:off x="2843808" y="4824536"/>
            <a:ext cx="1447669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23528" y="742146"/>
            <a:ext cx="8208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Enviar duas vias assinadas pelo cliente no campo destacado abaixo para a </a:t>
            </a:r>
            <a:r>
              <a:rPr lang="pt-BR" sz="1500" b="1" dirty="0" smtClean="0">
                <a:solidFill>
                  <a:srgbClr val="008AD9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P3 (junto com o empréstimo consignado)</a:t>
            </a:r>
            <a:endParaRPr lang="pt-BR" sz="15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ítulo 4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86808" cy="428628"/>
          </a:xfrm>
        </p:spPr>
        <p:txBody>
          <a:bodyPr/>
          <a:lstStyle/>
          <a:p>
            <a:r>
              <a:rPr lang="pt-BR" dirty="0" smtClean="0"/>
              <a:t>Proposta de Adesão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03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34779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pt-BR" sz="1400">
              <a:latin typeface="Calibri"/>
              <a:sym typeface="Calibri"/>
            </a:endParaRPr>
          </a:p>
        </p:txBody>
      </p:sp>
      <p:pic>
        <p:nvPicPr>
          <p:cNvPr id="50178" name="Picture 2" descr="C:\Users\csazevedo\AppData\Local\Microsoft\Windows\Temporary Internet Files\Content.Outlook\RN7U0UUL\seguro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3" y="260648"/>
            <a:ext cx="2139019" cy="56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2339752" y="821278"/>
            <a:ext cx="6336704" cy="0"/>
          </a:xfrm>
          <a:prstGeom prst="line">
            <a:avLst/>
          </a:pr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323528" y="980728"/>
            <a:ext cx="846951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AO SIMULAR O EMPRÉSTIMO CONSIGNADO COM O SEGURO: </a:t>
            </a:r>
            <a:endParaRPr lang="pt-BR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Sr. (a) XXXX, nesse valor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já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está incluído um seguro de Vida, que no caso da sua falta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valor segurado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 R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$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5.000,00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será destinado a pagar as parcelas que ficarem em aberto, com o diferencial que o que sobrar será pago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para seus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familiares. </a:t>
            </a:r>
            <a:endParaRPr lang="pt-BR" sz="11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 Sr. também conta com a cobertura para invalidez permanente total por acidente.</a:t>
            </a:r>
            <a:endParaRPr lang="pt-BR" sz="11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 em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até 30 dias o </a:t>
            </a:r>
            <a:r>
              <a:rPr lang="pt-BR" sz="11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Sr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(a) receberá em seu endereço o certificado com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as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informações do produto. </a:t>
            </a:r>
          </a:p>
          <a:p>
            <a:endParaRPr lang="pt-BR" sz="11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pt-BR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•</a:t>
            </a:r>
            <a:r>
              <a:rPr lang="pt-BR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QUANTO CUSTA O SEGURO? </a:t>
            </a:r>
          </a:p>
          <a:p>
            <a:r>
              <a:rPr lang="pt-BR" sz="1100" u="sng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Em 58 meses:</a:t>
            </a:r>
          </a:p>
          <a:p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 custo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do seguro já está incluso neste valor e representa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em torno de R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$ 1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7,00 da sua parcela (na tabela normal – 2,50% de taxa). Isto equivale a R$ 0,55 por dia. Você não acha que vale a pena para proteger sua família?</a:t>
            </a:r>
          </a:p>
          <a:p>
            <a:r>
              <a:rPr lang="pt-BR" sz="1100" u="sng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Em 48 </a:t>
            </a:r>
            <a:r>
              <a:rPr lang="pt-BR" sz="1100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meses:</a:t>
            </a:r>
          </a:p>
          <a:p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custo do seguro já está incluso neste valor e representa em torno de R$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18,00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da sua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parcela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(na tabela normal – 2,50% de taxa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Isto equivale a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R$ 0,73 por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dia.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Você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não acha que vale a pena para proteger sua família?</a:t>
            </a:r>
          </a:p>
          <a:p>
            <a:r>
              <a:rPr lang="pt-BR" sz="1100" u="sng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Em 36 </a:t>
            </a:r>
            <a:r>
              <a:rPr lang="pt-BR" sz="1100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meses:</a:t>
            </a:r>
          </a:p>
          <a:p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custo do seguro já está incluso neste valor e representa em torno de R$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22,00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da sua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parcela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(na tabela normal – 2,50% de taxa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pt-BR" sz="11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Isto equivale a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R$ 1,14 por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dia.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Você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não acha que vale a pena para proteger sua família?</a:t>
            </a:r>
          </a:p>
          <a:p>
            <a:endParaRPr lang="pt-BR" sz="11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pt-BR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•</a:t>
            </a:r>
            <a:r>
              <a:rPr lang="pt-BR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O SEGURO </a:t>
            </a:r>
            <a:r>
              <a:rPr lang="pt-BR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QUITARÁ O CONTRATO? </a:t>
            </a:r>
            <a:endParaRPr lang="pt-BR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seguro cobrirá até o limite de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R$ 5.000,00 de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seu saldo devedor, lembrando que o que sobrar será pago para sua família. </a:t>
            </a:r>
          </a:p>
          <a:p>
            <a:endParaRPr lang="pt-BR" sz="11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•</a:t>
            </a:r>
            <a:r>
              <a:rPr lang="pt-BR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 SE EU QUITAR OU REFINANCIAR O EMPRÉSTIMO, COMO FICA O SEGURO?</a:t>
            </a:r>
            <a:endParaRPr lang="pt-BR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Caso o Sr. quite seu empréstimo, o seguro continua ativo até o prazo original do termino do seu empréstimo e o valor de R$ 5.000,00 será destinado a sua família no caso de uma fatalidade.</a:t>
            </a:r>
          </a:p>
          <a:p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No caso do refinanciamento,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 seguro continua ativo até o prazo original do termino do seu empréstimo e o valor de R$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5.000,00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será destinado a sua família no caso de uma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fatalidade e o Sr. poderá contratar um novo seguro na nova operação.</a:t>
            </a:r>
            <a:endParaRPr lang="pt-BR" sz="11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pt-BR" sz="11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pt-BR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•</a:t>
            </a:r>
            <a:r>
              <a:rPr lang="pt-BR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QUERO CONTRATAR SEM O SEGURO. É POSSIVEL </a:t>
            </a:r>
          </a:p>
          <a:p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Sim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é possível, mas o Sr.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vai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deixar sua família desprotegida em caso de uma fatalidade.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Já pensou o que vai acontecer com eles? Posso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manter o seguro? </a:t>
            </a:r>
          </a:p>
          <a:p>
            <a:endParaRPr lang="pt-BR" sz="11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•</a:t>
            </a:r>
            <a:r>
              <a:rPr lang="pt-BR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SE EU MORRER A DIVIDA MORRE JUNTO ! </a:t>
            </a:r>
          </a:p>
          <a:p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Isso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só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acontece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quando existe o seguro, caso contrário a </a:t>
            </a:r>
            <a:r>
              <a:rPr lang="pt-BR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dívida </a:t>
            </a:r>
            <a:r>
              <a:rPr lang="pt-BR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vai aparecer quando acontecer a divisão dos seus bens podendo atrapalhar e atrasar o processo do inventário. Não vale a pena correr esse risco por tão pouco por mês.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83768" y="18864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rgbClr val="002760"/>
                </a:solidFill>
                <a:latin typeface="+mj-lt"/>
              </a:rPr>
              <a:t>Script de venda</a:t>
            </a:r>
            <a:endParaRPr lang="pt-BR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50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857884" y="6000768"/>
            <a:ext cx="2714644" cy="428628"/>
          </a:xfrm>
        </p:spPr>
        <p:txBody>
          <a:bodyPr/>
          <a:lstStyle/>
          <a:p>
            <a:r>
              <a:rPr lang="pt-BR" dirty="0" smtClean="0">
                <a:latin typeface="Calibri (Título)"/>
              </a:rPr>
              <a:t>www.grupopan.com</a:t>
            </a:r>
            <a:endParaRPr lang="pt-BR" dirty="0">
              <a:latin typeface="Calibri (Título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222&quot;&gt;&lt;property id=&quot;20148&quot; value=&quot;5&quot;/&gt;&lt;property id=&quot;20300&quot; value=&quot;Slide 1 - &amp;quot;BTG Slide Collection&amp;quot;&quot;/&gt;&lt;property id=&quot;20307&quot; value=&quot;260&quot;/&gt;&lt;/object&gt;&lt;object type=&quot;3&quot; unique_id=&quot;10223&quot;&gt;&lt;property id=&quot;20148&quot; value=&quot;5&quot;/&gt;&lt;property id=&quot;20300&quot; value=&quot;Slide 2 - &amp;quot;Slide layouts&amp;quot;&quot;/&gt;&lt;property id=&quot;20307&quot; value=&quot;261&quot;/&gt;&lt;/object&gt;&lt;object type=&quot;3&quot; unique_id=&quot;10224&quot;&gt;&lt;property id=&quot;20148&quot; value=&quot;5&quot;/&gt;&lt;property id=&quot;20300&quot; value=&quot;Slide 3&quot;/&gt;&lt;property id=&quot;20307&quot; value=&quot;262&quot;/&gt;&lt;/object&gt;&lt;object type=&quot;3&quot; unique_id=&quot;10225&quot;&gt;&lt;property id=&quot;20148&quot; value=&quot;5&quot;/&gt;&lt;property id=&quot;20300&quot; value=&quot;Slide 4&quot;/&gt;&lt;property id=&quot;20307&quot; value=&quot;263&quot;/&gt;&lt;/object&gt;&lt;object type=&quot;3&quot; unique_id=&quot;10226&quot;&gt;&lt;property id=&quot;20148&quot; value=&quot;5&quot;/&gt;&lt;property id=&quot;20300&quot; value=&quot;Slide 5&quot;/&gt;&lt;property id=&quot;20307&quot; value=&quot;264&quot;/&gt;&lt;/object&gt;&lt;object type=&quot;3&quot; unique_id=&quot;10227&quot;&gt;&lt;property id=&quot;20148&quot; value=&quot;5&quot;/&gt;&lt;property id=&quot;20300&quot; value=&quot;Slide 6&quot;/&gt;&lt;property id=&quot;20307&quot; value=&quot;265&quot;/&gt;&lt;/object&gt;&lt;object type=&quot;3&quot; unique_id=&quot;10228&quot;&gt;&lt;property id=&quot;20148&quot; value=&quot;5&quot;/&gt;&lt;property id=&quot;20300&quot; value=&quot;Slide 7 - &amp;quot;Contact information&amp;quot;&quot;/&gt;&lt;property id=&quot;20307&quot; value=&quot;266&quot;/&gt;&lt;/object&gt;&lt;object type=&quot;3&quot; unique_id=&quot;10229&quot;&gt;&lt;property id=&quot;20148&quot; value=&quot;5&quot;/&gt;&lt;property id=&quot;20300&quot; value=&quot;Slide 8 - &amp;quot;Slide layouts with images&amp;quot;&quot;/&gt;&lt;property id=&quot;20307&quot; value=&quot;267&quot;/&gt;&lt;/object&gt;&lt;object type=&quot;3&quot; unique_id=&quot;10230&quot;&gt;&lt;property id=&quot;20148&quot; value=&quot;5&quot;/&gt;&lt;property id=&quot;20300&quot; value=&quot;Slide 9&quot;/&gt;&lt;property id=&quot;20307&quot; value=&quot;268&quot;/&gt;&lt;/object&gt;&lt;object type=&quot;3&quot; unique_id=&quot;10231&quot;&gt;&lt;property id=&quot;20148&quot; value=&quot;5&quot;/&gt;&lt;property id=&quot;20300&quot; value=&quot;Slide 10&quot;/&gt;&lt;property id=&quot;20307&quot; value=&quot;269&quot;/&gt;&lt;/object&gt;&lt;object type=&quot;3&quot; unique_id=&quot;10232&quot;&gt;&lt;property id=&quot;20148&quot; value=&quot;5&quot;/&gt;&lt;property id=&quot;20300&quot; value=&quot;Slide 11&quot;/&gt;&lt;property id=&quot;20307&quot; value=&quot;270&quot;/&gt;&lt;/object&gt;&lt;object type=&quot;3&quot; unique_id=&quot;10233&quot;&gt;&lt;property id=&quot;20148&quot; value=&quot;5&quot;/&gt;&lt;property id=&quot;20300&quot; value=&quot;Slide 12&quot;/&gt;&lt;property id=&quot;20307&quot; value=&quot;271&quot;/&gt;&lt;/object&gt;&lt;object type=&quot;3&quot; unique_id=&quot;10234&quot;&gt;&lt;property id=&quot;20148&quot; value=&quot;5&quot;/&gt;&lt;property id=&quot;20300&quot; value=&quot;Slide 13&quot;/&gt;&lt;property id=&quot;20307&quot; value=&quot;272&quot;/&gt;&lt;/object&gt;&lt;object type=&quot;3&quot; unique_id=&quot;10235&quot;&gt;&lt;property id=&quot;20148&quot; value=&quot;5&quot;/&gt;&lt;property id=&quot;20300&quot; value=&quot;Slide 14&quot;/&gt;&lt;property id=&quot;20307&quot; value=&quot;273&quot;/&gt;&lt;/object&gt;&lt;object type=&quot;3&quot; unique_id=&quot;10236&quot;&gt;&lt;property id=&quot;20148&quot; value=&quot;5&quot;/&gt;&lt;property id=&quot;20300&quot; value=&quot;Slide 15&quot;/&gt;&lt;property id=&quot;20307&quot; value=&quot;274&quot;/&gt;&lt;/object&gt;&lt;object type=&quot;3&quot; unique_id=&quot;10237&quot;&gt;&lt;property id=&quot;20148&quot; value=&quot;5&quot;/&gt;&lt;property id=&quot;20300&quot; value=&quot;Slide 16&quot;/&gt;&lt;property id=&quot;20307&quot; value=&quot;275&quot;/&gt;&lt;/object&gt;&lt;object type=&quot;3&quot; unique_id=&quot;10238&quot;&gt;&lt;property id=&quot;20148&quot; value=&quot;5&quot;/&gt;&lt;property id=&quot;20300&quot; value=&quot;Slide 17&quot;/&gt;&lt;property id=&quot;20307&quot; value=&quot;276&quot;/&gt;&lt;/object&gt;&lt;object type=&quot;3&quot; unique_id=&quot;10239&quot;&gt;&lt;property id=&quot;20148&quot; value=&quot;5&quot;/&gt;&lt;property id=&quot;20300&quot; value=&quot;Slide 18&quot;/&gt;&lt;property id=&quot;20307&quot; value=&quot;277&quot;/&gt;&lt;/object&gt;&lt;object type=&quot;3&quot; unique_id=&quot;10240&quot;&gt;&lt;property id=&quot;20148&quot; value=&quot;5&quot;/&gt;&lt;property id=&quot;20300&quot; value=&quot;Slide 19 - &amp;quot;Tables&amp;quot;&quot;/&gt;&lt;property id=&quot;20307&quot; value=&quot;278&quot;/&gt;&lt;/object&gt;&lt;object type=&quot;3&quot; unique_id=&quot;10241&quot;&gt;&lt;property id=&quot;20148&quot; value=&quot;5&quot;/&gt;&lt;property id=&quot;20300&quot; value=&quot;Slide 20&quot;/&gt;&lt;property id=&quot;20307&quot; value=&quot;279&quot;/&gt;&lt;/object&gt;&lt;object type=&quot;3&quot; unique_id=&quot;10242&quot;&gt;&lt;property id=&quot;20148&quot; value=&quot;5&quot;/&gt;&lt;property id=&quot;20300&quot; value=&quot;Slide 21&quot;/&gt;&lt;property id=&quot;20307&quot; value=&quot;280&quot;/&gt;&lt;/object&gt;&lt;object type=&quot;3&quot; unique_id=&quot;10243&quot;&gt;&lt;property id=&quot;20148&quot; value=&quot;5&quot;/&gt;&lt;property id=&quot;20300&quot; value=&quot;Slide 22&quot;/&gt;&lt;property id=&quot;20307&quot; value=&quot;281&quot;/&gt;&lt;/object&gt;&lt;object type=&quot;3&quot; unique_id=&quot;10244&quot;&gt;&lt;property id=&quot;20148&quot; value=&quot;5&quot;/&gt;&lt;property id=&quot;20300&quot; value=&quot;Slide 23&quot;/&gt;&lt;property id=&quot;20307&quot; value=&quot;282&quot;/&gt;&lt;/object&gt;&lt;object type=&quot;3&quot; unique_id=&quot;10245&quot;&gt;&lt;property id=&quot;20148&quot; value=&quot;5&quot;/&gt;&lt;property id=&quot;20300&quot; value=&quot;Slide 24&quot;/&gt;&lt;property id=&quot;20307&quot; value=&quot;283&quot;/&gt;&lt;/object&gt;&lt;object type=&quot;3&quot; unique_id=&quot;10246&quot;&gt;&lt;property id=&quot;20148&quot; value=&quot;5&quot;/&gt;&lt;property id=&quot;20300&quot; value=&quot;Slide 25&quot;/&gt;&lt;property id=&quot;20307&quot; value=&quot;284&quot;/&gt;&lt;/object&gt;&lt;object type=&quot;3&quot; unique_id=&quot;10247&quot;&gt;&lt;property id=&quot;20148&quot; value=&quot;5&quot;/&gt;&lt;property id=&quot;20300&quot; value=&quot;Slide 26 - &amp;quot;Graphs&amp;quot;&quot;/&gt;&lt;property id=&quot;20307&quot; value=&quot;285&quot;/&gt;&lt;/object&gt;&lt;object type=&quot;3&quot; unique_id=&quot;10248&quot;&gt;&lt;property id=&quot;20148&quot; value=&quot;5&quot;/&gt;&lt;property id=&quot;20300&quot; value=&quot;Slide 27&quot;/&gt;&lt;property id=&quot;20307&quot; value=&quot;286&quot;/&gt;&lt;/object&gt;&lt;object type=&quot;3&quot; unique_id=&quot;10249&quot;&gt;&lt;property id=&quot;20148&quot; value=&quot;5&quot;/&gt;&lt;property id=&quot;20300&quot; value=&quot;Slide 28&quot;/&gt;&lt;property id=&quot;20307&quot; value=&quot;287&quot;/&gt;&lt;/object&gt;&lt;object type=&quot;3&quot; unique_id=&quot;10250&quot;&gt;&lt;property id=&quot;20148&quot; value=&quot;5&quot;/&gt;&lt;property id=&quot;20300&quot; value=&quot;Slide 29&quot;/&gt;&lt;property id=&quot;20307&quot; value=&quot;288&quot;/&gt;&lt;/object&gt;&lt;object type=&quot;3&quot; unique_id=&quot;10251&quot;&gt;&lt;property id=&quot;20148&quot; value=&quot;5&quot;/&gt;&lt;property id=&quot;20300&quot; value=&quot;Slide 30&quot;/&gt;&lt;property id=&quot;20307&quot; value=&quot;289&quot;/&gt;&lt;/object&gt;&lt;object type=&quot;3&quot; unique_id=&quot;10252&quot;&gt;&lt;property id=&quot;20148&quot; value=&quot;5&quot;/&gt;&lt;property id=&quot;20300&quot; value=&quot;Slide 31&quot;/&gt;&lt;property id=&quot;20307&quot; value=&quot;290&quot;/&gt;&lt;/object&gt;&lt;object type=&quot;3&quot; unique_id=&quot;10253&quot;&gt;&lt;property id=&quot;20148&quot; value=&quot;5&quot;/&gt;&lt;property id=&quot;20300&quot; value=&quot;Slide 32&quot;/&gt;&lt;property id=&quot;20307&quot; value=&quot;291&quot;/&gt;&lt;/object&gt;&lt;object type=&quot;3&quot; unique_id=&quot;10254&quot;&gt;&lt;property id=&quot;20148&quot; value=&quot;5&quot;/&gt;&lt;property id=&quot;20300&quot; value=&quot;Slide 33&quot;/&gt;&lt;property id=&quot;20307&quot; value=&quot;292&quot;/&gt;&lt;/object&gt;&lt;object type=&quot;3&quot; unique_id=&quot;10255&quot;&gt;&lt;property id=&quot;20148&quot; value=&quot;5&quot;/&gt;&lt;property id=&quot;20300&quot; value=&quot;Slide 34&quot;/&gt;&lt;property id=&quot;20307&quot; value=&quot;293&quot;/&gt;&lt;/object&gt;&lt;object type=&quot;3&quot; unique_id=&quot;10256&quot;&gt;&lt;property id=&quot;20148&quot; value=&quot;5&quot;/&gt;&lt;property id=&quot;20300&quot; value=&quot;Slide 35&quot;/&gt;&lt;property id=&quot;20307&quot; value=&quot;294&quot;/&gt;&lt;/object&gt;&lt;object type=&quot;3&quot; unique_id=&quot;10257&quot;&gt;&lt;property id=&quot;20148&quot; value=&quot;5&quot;/&gt;&lt;property id=&quot;20300&quot; value=&quot;Slide 36&quot;/&gt;&lt;property id=&quot;20307&quot; value=&quot;295&quot;/&gt;&lt;/object&gt;&lt;object type=&quot;3&quot; unique_id=&quot;10258&quot;&gt;&lt;property id=&quot;20148&quot; value=&quot;5&quot;/&gt;&lt;property id=&quot;20300&quot; value=&quot;Slide 37&quot;/&gt;&lt;property id=&quot;20307&quot; value=&quot;296&quot;/&gt;&lt;/object&gt;&lt;object type=&quot;3&quot; unique_id=&quot;10259&quot;&gt;&lt;property id=&quot;20148&quot; value=&quot;5&quot;/&gt;&lt;property id=&quot;20300&quot; value=&quot;Slide 38&quot;/&gt;&lt;property id=&quot;20307&quot; value=&quot;297&quot;/&gt;&lt;/object&gt;&lt;object type=&quot;3&quot; unique_id=&quot;10260&quot;&gt;&lt;property id=&quot;20148&quot; value=&quot;5&quot;/&gt;&lt;property id=&quot;20300&quot; value=&quot;Slide 39&quot;/&gt;&lt;property id=&quot;20307&quot; value=&quot;298&quot;/&gt;&lt;/object&gt;&lt;object type=&quot;3&quot; unique_id=&quot;10261&quot;&gt;&lt;property id=&quot;20148&quot; value=&quot;5&quot;/&gt;&lt;property id=&quot;20300&quot; value=&quot;Slide 40&quot;/&gt;&lt;property id=&quot;20307&quot; value=&quot;299&quot;/&gt;&lt;/object&gt;&lt;object type=&quot;3&quot; unique_id=&quot;10262&quot;&gt;&lt;property id=&quot;20148&quot; value=&quot;5&quot;/&gt;&lt;property id=&quot;20300&quot; value=&quot;Slide 41&quot;/&gt;&lt;property id=&quot;20307&quot; value=&quot;300&quot;/&gt;&lt;/object&gt;&lt;object type=&quot;3&quot; unique_id=&quot;10263&quot;&gt;&lt;property id=&quot;20148&quot; value=&quot;5&quot;/&gt;&lt;property id=&quot;20300&quot; value=&quot;Slide 42 - &amp;quot;Organization charts&amp;quot;&quot;/&gt;&lt;property id=&quot;20307&quot; value=&quot;301&quot;/&gt;&lt;/object&gt;&lt;object type=&quot;3&quot; unique_id=&quot;10264&quot;&gt;&lt;property id=&quot;20148&quot; value=&quot;5&quot;/&gt;&lt;property id=&quot;20300&quot; value=&quot;Slide 43&quot;/&gt;&lt;property id=&quot;20307&quot; value=&quot;302&quot;/&gt;&lt;/object&gt;&lt;object type=&quot;3&quot; unique_id=&quot;10265&quot;&gt;&lt;property id=&quot;20148&quot; value=&quot;5&quot;/&gt;&lt;property id=&quot;20300&quot; value=&quot;Slide 44&quot;/&gt;&lt;property id=&quot;20307&quot; value=&quot;303&quot;/&gt;&lt;/object&gt;&lt;object type=&quot;3&quot; unique_id=&quot;10266&quot;&gt;&lt;property id=&quot;20148&quot; value=&quot;5&quot;/&gt;&lt;property id=&quot;20300&quot; value=&quot;Slide 45&quot;/&gt;&lt;property id=&quot;20307&quot; value=&quot;304&quot;/&gt;&lt;/object&gt;&lt;object type=&quot;3&quot; unique_id=&quot;10267&quot;&gt;&lt;property id=&quot;20148&quot; value=&quot;5&quot;/&gt;&lt;property id=&quot;20300&quot; value=&quot;Slide 46 - &amp;quot;Arrows, models and shapes&amp;quot;&quot;/&gt;&lt;property id=&quot;20307&quot; value=&quot;305&quot;/&gt;&lt;/object&gt;&lt;object type=&quot;3&quot; unique_id=&quot;10268&quot;&gt;&lt;property id=&quot;20148&quot; value=&quot;5&quot;/&gt;&lt;property id=&quot;20300&quot; value=&quot;Slide 47&quot;/&gt;&lt;property id=&quot;20307&quot; value=&quot;306&quot;/&gt;&lt;/object&gt;&lt;object type=&quot;3&quot; unique_id=&quot;10269&quot;&gt;&lt;property id=&quot;20148&quot; value=&quot;5&quot;/&gt;&lt;property id=&quot;20300&quot; value=&quot;Slide 48&quot;/&gt;&lt;property id=&quot;20307&quot; value=&quot;307&quot;/&gt;&lt;/object&gt;&lt;object type=&quot;3&quot; unique_id=&quot;10270&quot;&gt;&lt;property id=&quot;20148&quot; value=&quot;5&quot;/&gt;&lt;property id=&quot;20300&quot; value=&quot;Slide 49&quot;/&gt;&lt;property id=&quot;20307&quot; value=&quot;308&quot;/&gt;&lt;/object&gt;&lt;object type=&quot;3&quot; unique_id=&quot;10271&quot;&gt;&lt;property id=&quot;20148&quot; value=&quot;5&quot;/&gt;&lt;property id=&quot;20300&quot; value=&quot;Slide 50&quot;/&gt;&lt;property id=&quot;20307&quot; value=&quot;309&quot;/&gt;&lt;/object&gt;&lt;object type=&quot;3&quot; unique_id=&quot;10272&quot;&gt;&lt;property id=&quot;20148&quot; value=&quot;5&quot;/&gt;&lt;property id=&quot;20300&quot; value=&quot;Slide 51&quot;/&gt;&lt;property id=&quot;20307&quot; value=&quot;310&quot;/&gt;&lt;/object&gt;&lt;object type=&quot;3&quot; unique_id=&quot;10273&quot;&gt;&lt;property id=&quot;20148&quot; value=&quot;5&quot;/&gt;&lt;property id=&quot;20300&quot; value=&quot;Slide 52&quot;/&gt;&lt;property id=&quot;20307&quot; value=&quot;311&quot;/&gt;&lt;/object&gt;&lt;object type=&quot;3&quot; unique_id=&quot;10274&quot;&gt;&lt;property id=&quot;20148&quot; value=&quot;5&quot;/&gt;&lt;property id=&quot;20300&quot; value=&quot;Slide 53&quot;/&gt;&lt;property id=&quot;20307&quot; value=&quot;312&quot;/&gt;&lt;/object&gt;&lt;object type=&quot;3&quot; unique_id=&quot;10275&quot;&gt;&lt;property id=&quot;20148&quot; value=&quot;5&quot;/&gt;&lt;property id=&quot;20300&quot; value=&quot;Slide 54&quot;/&gt;&lt;property id=&quot;20307&quot; value=&quot;313&quot;/&gt;&lt;/object&gt;&lt;/object&gt;&lt;/object&gt;&lt;/database&gt;"/>
  <p:tag name="SECTOMILLISECCONVERTED" val="1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UBH3wOl0GH_xzYjhGe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UBH3wOl0GH_xzYjhGe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UBH3wOl0GH_xzYjhGeOA"/>
</p:tagLst>
</file>

<file path=ppt/theme/theme1.xml><?xml version="1.0" encoding="utf-8"?>
<a:theme xmlns:a="http://schemas.openxmlformats.org/drawingml/2006/main" name="Capa">
  <a:themeElements>
    <a:clrScheme name="BTG Pactual 1">
      <a:dk1>
        <a:srgbClr val="000000"/>
      </a:dk1>
      <a:lt1>
        <a:srgbClr val="FFFFFF"/>
      </a:lt1>
      <a:dk2>
        <a:srgbClr val="696A6C"/>
      </a:dk2>
      <a:lt2>
        <a:srgbClr val="00447C"/>
      </a:lt2>
      <a:accent1>
        <a:srgbClr val="C9CBCC"/>
      </a:accent1>
      <a:accent2>
        <a:srgbClr val="002B55"/>
      </a:accent2>
      <a:accent3>
        <a:srgbClr val="FFFFFF"/>
      </a:accent3>
      <a:accent4>
        <a:srgbClr val="000000"/>
      </a:accent4>
      <a:accent5>
        <a:srgbClr val="E1E2E2"/>
      </a:accent5>
      <a:accent6>
        <a:srgbClr val="00264C"/>
      </a:accent6>
      <a:hlink>
        <a:srgbClr val="7A822E"/>
      </a:hlink>
      <a:folHlink>
        <a:srgbClr val="EC640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sx="102000" sy="102000" algn="ctr" rotWithShape="0">
            <a:prstClr val="black">
              <a:alpha val="25000"/>
            </a:prstClr>
          </a:outerShdw>
        </a:effectLst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defTabSz="1006375">
          <a:defRPr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rgbClr val="0053A6"/>
            </a:solidFill>
            <a:latin typeface="Calibri (Título)"/>
            <a:cs typeface="Arial" pitchFamily="34" charset="0"/>
          </a:defRPr>
        </a:defPPr>
      </a:lstStyle>
    </a:txDef>
  </a:objectDefaults>
  <a:extraClrSchemeLst>
    <a:extraClrScheme>
      <a:clrScheme name="BTG Pactual 1">
        <a:dk1>
          <a:srgbClr val="000000"/>
        </a:dk1>
        <a:lt1>
          <a:srgbClr val="FFFFFF"/>
        </a:lt1>
        <a:dk2>
          <a:srgbClr val="696A6C"/>
        </a:dk2>
        <a:lt2>
          <a:srgbClr val="00447C"/>
        </a:lt2>
        <a:accent1>
          <a:srgbClr val="C9CBCC"/>
        </a:accent1>
        <a:accent2>
          <a:srgbClr val="002B55"/>
        </a:accent2>
        <a:accent3>
          <a:srgbClr val="FFFFFF"/>
        </a:accent3>
        <a:accent4>
          <a:srgbClr val="000000"/>
        </a:accent4>
        <a:accent5>
          <a:srgbClr val="E1E2E2"/>
        </a:accent5>
        <a:accent6>
          <a:srgbClr val="00264C"/>
        </a:accent6>
        <a:hlink>
          <a:srgbClr val="7A822E"/>
        </a:hlink>
        <a:folHlink>
          <a:srgbClr val="EC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údo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6A0EBD06C92643B9402CF389ADD748" ma:contentTypeVersion="2" ma:contentTypeDescription="Crie um novo documento." ma:contentTypeScope="" ma:versionID="a9c83a9e73aed1e9a0a2fc3a3c8071c0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859aa8993e373f1fb4f8eb6b423bc304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E9EB5D-3E73-4FD9-8D42-BB04998B65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37601D-536B-4C5D-A73E-2877960B8305}">
  <ds:schemaRefs>
    <ds:schemaRef ds:uri="http://schemas.microsoft.com/sharepoint/v3"/>
    <ds:schemaRef ds:uri="http://schemas.openxmlformats.org/package/2006/metadata/core-properties"/>
    <ds:schemaRef ds:uri="http://purl.org/dc/terms/"/>
    <ds:schemaRef ds:uri="http://purl.org/dc/elements/1.1/"/>
    <ds:schemaRef ds:uri="http://schemas.microsoft.com/sharepoint/v4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02764D6-6993-47EC-ACF3-6DCBFC18A9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8596</TotalTime>
  <Words>876</Words>
  <Application>Microsoft Office PowerPoint</Application>
  <PresentationFormat>Apresentação na tela (4:3)</PresentationFormat>
  <Paragraphs>77</Paragraphs>
  <Slides>9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Capa</vt:lpstr>
      <vt:lpstr>Conteúdos</vt:lpstr>
      <vt:lpstr>think-cell Slide</vt:lpstr>
      <vt:lpstr>Apresentação do PowerPoint</vt:lpstr>
      <vt:lpstr>Proposta Consignado: Seguro – Pop Up</vt:lpstr>
      <vt:lpstr>Proposta Consignado: Seguro – Pop Up</vt:lpstr>
      <vt:lpstr>Proposta Consignado: Seguro – Pop Up</vt:lpstr>
      <vt:lpstr>Proposta Consignado: Seguro – Pop Up</vt:lpstr>
      <vt:lpstr>Produto: Pan Consignado Protegido</vt:lpstr>
      <vt:lpstr>Proposta de Adesão</vt:lpstr>
      <vt:lpstr>Apresentação do PowerPoint</vt:lpstr>
      <vt:lpstr>www.grupopan.com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Banco Pan</dc:title>
  <dc:creator>João Luis Prudente do Amaral</dc:creator>
  <cp:lastModifiedBy>Apoio-Formalizacao-4</cp:lastModifiedBy>
  <cp:revision>472</cp:revision>
  <dcterms:created xsi:type="dcterms:W3CDTF">2013-05-08T00:38:38Z</dcterms:created>
  <dcterms:modified xsi:type="dcterms:W3CDTF">2016-05-17T14:13:04Z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0x010100586A0EBD06C92643B9402CF389ADD748</vt:lpwstr>
  </property>
</Properties>
</file>